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59"/>
  </p:notesMasterIdLst>
  <p:handoutMasterIdLst>
    <p:handoutMasterId r:id="rId60"/>
  </p:handoutMasterIdLst>
  <p:sldIdLst>
    <p:sldId id="520" r:id="rId3"/>
    <p:sldId id="335" r:id="rId4"/>
    <p:sldId id="502" r:id="rId5"/>
    <p:sldId id="504" r:id="rId6"/>
    <p:sldId id="503" r:id="rId7"/>
    <p:sldId id="432" r:id="rId8"/>
    <p:sldId id="505" r:id="rId9"/>
    <p:sldId id="461" r:id="rId10"/>
    <p:sldId id="463" r:id="rId11"/>
    <p:sldId id="500" r:id="rId12"/>
    <p:sldId id="339" r:id="rId13"/>
    <p:sldId id="340" r:id="rId14"/>
    <p:sldId id="464" r:id="rId15"/>
    <p:sldId id="466" r:id="rId16"/>
    <p:sldId id="467" r:id="rId17"/>
    <p:sldId id="455" r:id="rId18"/>
    <p:sldId id="454" r:id="rId19"/>
    <p:sldId id="433" r:id="rId20"/>
    <p:sldId id="471" r:id="rId21"/>
    <p:sldId id="434" r:id="rId22"/>
    <p:sldId id="491" r:id="rId23"/>
    <p:sldId id="436" r:id="rId24"/>
    <p:sldId id="473" r:id="rId25"/>
    <p:sldId id="347" r:id="rId26"/>
    <p:sldId id="348" r:id="rId27"/>
    <p:sldId id="403" r:id="rId28"/>
    <p:sldId id="476" r:id="rId29"/>
    <p:sldId id="478" r:id="rId30"/>
    <p:sldId id="475" r:id="rId31"/>
    <p:sldId id="350" r:id="rId32"/>
    <p:sldId id="438" r:id="rId33"/>
    <p:sldId id="479" r:id="rId34"/>
    <p:sldId id="517" r:id="rId35"/>
    <p:sldId id="352" r:id="rId36"/>
    <p:sldId id="439" r:id="rId37"/>
    <p:sldId id="480" r:id="rId38"/>
    <p:sldId id="364" r:id="rId39"/>
    <p:sldId id="440" r:id="rId40"/>
    <p:sldId id="481" r:id="rId41"/>
    <p:sldId id="354" r:id="rId42"/>
    <p:sldId id="441" r:id="rId43"/>
    <p:sldId id="482" r:id="rId44"/>
    <p:sldId id="408" r:id="rId45"/>
    <p:sldId id="416" r:id="rId46"/>
    <p:sldId id="511" r:id="rId47"/>
    <p:sldId id="513" r:id="rId48"/>
    <p:sldId id="487" r:id="rId49"/>
    <p:sldId id="510" r:id="rId50"/>
    <p:sldId id="516" r:id="rId51"/>
    <p:sldId id="515" r:id="rId52"/>
    <p:sldId id="521" r:id="rId53"/>
    <p:sldId id="501" r:id="rId54"/>
    <p:sldId id="496" r:id="rId55"/>
    <p:sldId id="390" r:id="rId56"/>
    <p:sldId id="518" r:id="rId57"/>
    <p:sldId id="519" r:id="rId5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520"/>
            <p14:sldId id="335"/>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487"/>
            <p14:sldId id="510"/>
            <p14:sldId id="516"/>
            <p14:sldId id="515"/>
            <p14:sldId id="521"/>
            <p14:sldId id="501"/>
            <p14:sldId id="496"/>
            <p14:sldId id="390"/>
            <p14:sldId id="518"/>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0151" autoAdjust="0"/>
  </p:normalViewPr>
  <p:slideViewPr>
    <p:cSldViewPr snapToGrid="0">
      <p:cViewPr>
        <p:scale>
          <a:sx n="100" d="100"/>
          <a:sy n="100" d="100"/>
        </p:scale>
        <p:origin x="-72" y="-72"/>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1/6/2012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1/6/2012 9:28 AM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46</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a:p>
            <a:endParaRPr lang="en-US" baseline="0" dirty="0" smtClean="0"/>
          </a:p>
          <a:p>
            <a:r>
              <a:rPr lang="en-US" baseline="0" dirty="0" smtClean="0"/>
              <a:t>[DEMO] Open the Windows 8 VM, and show IE10, navigate to Beauty of the Web and check out the File and </a:t>
            </a:r>
            <a:r>
              <a:rPr lang="en-US" baseline="0" dirty="0" err="1" smtClean="0"/>
              <a:t>WebSockets</a:t>
            </a:r>
            <a:r>
              <a:rPr lang="en-US" baseline="0" dirty="0" smtClean="0"/>
              <a:t> demos.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Media</a:t>
            </a:r>
            <a:r>
              <a:rPr lang="en-US" baseline="0" dirty="0" smtClean="0"/>
              <a:t> </a:t>
            </a:r>
            <a:r>
              <a:rPr lang="en-US" baseline="0" dirty="0" err="1" smtClean="0"/>
              <a:t>assesibility</a:t>
            </a:r>
            <a:r>
              <a:rPr lang="en-US" baseline="0" dirty="0" smtClean="0"/>
              <a:t> is an important aspect of the HTML5 specification. Soon, developers will be able to add captioning to HTML5 videos with the HTML5 &lt;track&gt; element. All they need to do is point to a caption file that contains a written representation of the dialog or actions in the video</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&lt;source&gt;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	&lt;track&gt;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&lt;/video&gt;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Two formats are specified: TTML-1.0 and </a:t>
            </a:r>
            <a:r>
              <a:rPr lang="en-US" baseline="0" dirty="0" err="1" smtClean="0"/>
              <a:t>WebVTT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a demo around web captioning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1/6/2012 9:28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5120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5464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39.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hyperlink" Target="http://www.userinexperience.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Application Development with HTML5</a:t>
            </a:r>
            <a:endParaRPr lang="en-US" dirty="0"/>
          </a:p>
        </p:txBody>
      </p:sp>
      <p:sp>
        <p:nvSpPr>
          <p:cNvPr id="6" name="Subtitle 5"/>
          <p:cNvSpPr>
            <a:spLocks noGrp="1"/>
          </p:cNvSpPr>
          <p:nvPr>
            <p:ph type="subTitle" idx="1"/>
          </p:nvPr>
        </p:nvSpPr>
        <p:spPr/>
        <p:txBody>
          <a:bodyPr/>
          <a:lstStyle/>
          <a:p>
            <a:r>
              <a:rPr lang="en-US" dirty="0" smtClean="0"/>
              <a:t>Brandon Satrom</a:t>
            </a:r>
          </a:p>
          <a:p>
            <a:r>
              <a:rPr lang="en-US" dirty="0" smtClean="0"/>
              <a:t>Web Evangelist, Microsoft</a:t>
            </a:r>
          </a:p>
          <a:p>
            <a:r>
              <a:rPr lang="en-US" dirty="0" smtClean="0"/>
              <a:t>@BrandonSatrom | UserInexperience.com</a:t>
            </a:r>
            <a:endParaRPr lang="en-US" dirty="0"/>
          </a:p>
        </p:txBody>
      </p:sp>
    </p:spTree>
    <p:extLst>
      <p:ext uri="{BB962C8B-B14F-4D97-AF65-F5344CB8AC3E}">
        <p14:creationId xmlns:p14="http://schemas.microsoft.com/office/powerpoint/2010/main" val="2368496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825465"/>
            <a:ext cx="4382926" cy="2744879"/>
            <a:chOff x="713947" y="3825465"/>
            <a:chExt cx="4382926" cy="2744879"/>
          </a:xfrm>
        </p:grpSpPr>
        <p:grpSp>
          <p:nvGrpSpPr>
            <p:cNvPr id="15" name="Group 14"/>
            <p:cNvGrpSpPr/>
            <p:nvPr/>
          </p:nvGrpSpPr>
          <p:grpSpPr>
            <a:xfrm>
              <a:off x="713947" y="3825465"/>
              <a:ext cx="4382926" cy="2744879"/>
              <a:chOff x="713947" y="3825465"/>
              <a:chExt cx="4382926" cy="2744879"/>
            </a:xfrm>
          </p:grpSpPr>
          <p:sp>
            <p:nvSpPr>
              <p:cNvPr id="29" name="Right Arrow 28"/>
              <p:cNvSpPr/>
              <p:nvPr/>
            </p:nvSpPr>
            <p:spPr bwMode="auto">
              <a:xfrm rot="19742353">
                <a:off x="2906246" y="3825465"/>
                <a:ext cx="2190627"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a:xfrm>
            <a:off x="519112" y="1447799"/>
            <a:ext cx="11149013" cy="1526572"/>
          </a:xfrm>
        </p:spPr>
        <p:txBody>
          <a:bodyPr/>
          <a:lstStyle/>
          <a:p>
            <a:r>
              <a:rPr lang="en-US" dirty="0" smtClean="0">
                <a:hlinkClick r:id="rId3"/>
              </a:rPr>
              <a:t>www.userinexperience.com</a:t>
            </a:r>
            <a:endParaRPr lang="en-US" dirty="0" smtClean="0"/>
          </a:p>
          <a:p>
            <a:r>
              <a:rPr lang="en-US" dirty="0" smtClean="0"/>
              <a:t>@BrandonSatrom</a:t>
            </a:r>
          </a:p>
          <a:p>
            <a:r>
              <a:rPr lang="en-US" dirty="0" err="1"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1" i="0" u="none" strike="noStrike" kern="1200" cap="none" spc="0" normalizeH="0" baseline="0" noProof="0" dirty="0" err="1" smtClean="0">
                <a:ln>
                  <a:noFill/>
                </a:ln>
                <a:solidFill>
                  <a:srgbClr val="C00000"/>
                </a:soli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a:solidFill>
                  <a:schemeClr val="bg1"/>
                </a:solidFill>
              </a:rPr>
              <a:t> </a:t>
            </a: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a:t>
            </a:r>
            <a:r>
              <a:rPr lang="en-US" sz="2600" spc="-100" dirty="0" smtClean="0">
                <a:solidFill>
                  <a:schemeClr val="bg1"/>
                </a:solidFill>
              </a:rPr>
              <a:t>=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028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1850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2933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3979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064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1039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4854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5061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461500" y="1316586"/>
            <a:ext cx="2297485" cy="4236022"/>
            <a:chOff x="10104662" y="1316586"/>
            <a:chExt cx="1397380"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10104662" y="1316586"/>
              <a:ext cx="1397380"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 1     2     3     4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264200" y="5733135"/>
            <a:ext cx="9933886" cy="369332"/>
            <a:chOff x="442000" y="5733135"/>
            <a:chExt cx="9933886"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189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324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810382"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464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124116" y="5733135"/>
            <a:ext cx="565504"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57" name="Rectangle 56"/>
          <p:cNvSpPr/>
          <p:nvPr/>
        </p:nvSpPr>
        <p:spPr>
          <a:xfrm>
            <a:off x="9596844" y="1025634"/>
            <a:ext cx="2136734" cy="430887"/>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 PP</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cxnSp>
        <p:nvCxnSpPr>
          <p:cNvPr id="53" name="Straight Connector 52"/>
          <p:cNvCxnSpPr/>
          <p:nvPr/>
        </p:nvCxnSpPr>
        <p:spPr>
          <a:xfrm flipH="1">
            <a:off x="99146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6" name="Straight Connector 55"/>
          <p:cNvCxnSpPr/>
          <p:nvPr/>
        </p:nvCxnSpPr>
        <p:spPr>
          <a:xfrm flipH="1">
            <a:off x="10409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cxnSp>
        <p:nvCxnSpPr>
          <p:cNvPr id="58" name="Straight Connector 57"/>
          <p:cNvCxnSpPr/>
          <p:nvPr/>
        </p:nvCxnSpPr>
        <p:spPr>
          <a:xfrm flipH="1">
            <a:off x="10917976" y="16994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grpSp>
        <p:nvGrpSpPr>
          <p:cNvPr id="118" name="Group 117"/>
          <p:cNvGrpSpPr/>
          <p:nvPr/>
        </p:nvGrpSpPr>
        <p:grpSpPr>
          <a:xfrm>
            <a:off x="9715500" y="2007403"/>
            <a:ext cx="2032000" cy="3441713"/>
            <a:chOff x="10221070" y="1712128"/>
            <a:chExt cx="1670944" cy="4098306"/>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796728"/>
              <a:ext cx="1624926" cy="4013706"/>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Sockets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App Cache</a:t>
              </a: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IndexedDB</a:t>
              </a:r>
              <a:endParaRPr lang="en-US" sz="1400" dirty="0" smtClean="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Etc.</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p:txBody>
        </p:sp>
      </p:grpSp>
      <p:sp>
        <p:nvSpPr>
          <p:cNvPr id="59" name="Rectangle 58"/>
          <p:cNvSpPr/>
          <p:nvPr/>
        </p:nvSpPr>
        <p:spPr>
          <a:xfrm>
            <a:off x="10632116" y="5733135"/>
            <a:ext cx="565504" cy="369332"/>
          </a:xfrm>
          <a:prstGeom prst="rect">
            <a:avLst/>
          </a:prstGeom>
        </p:spPr>
        <p:txBody>
          <a:bodyPr wrap="none">
            <a:spAutoFit/>
          </a:bodyPr>
          <a:lstStyle/>
          <a:p>
            <a:r>
              <a:rPr lang="en-US" spc="-100" dirty="0">
                <a:ln w="3175">
                  <a:noFill/>
                </a:ln>
                <a:effectLst>
                  <a:outerShdw blurRad="38100" dist="38100" dir="2700000" algn="tl">
                    <a:srgbClr val="000000">
                      <a:alpha val="43137"/>
                    </a:srgbClr>
                  </a:outerShdw>
                </a:effectLst>
                <a:latin typeface="Arial" pitchFamily="34" charset="0"/>
                <a:cs typeface="Arial" pitchFamily="34" charset="0"/>
              </a:rPr>
              <a:t>9</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60" name="Rectangle 59"/>
          <p:cNvSpPr/>
          <p:nvPr/>
        </p:nvSpPr>
        <p:spPr>
          <a:xfrm>
            <a:off x="11127416" y="5733135"/>
            <a:ext cx="66392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11.11</a:t>
            </a:r>
            <a:endParaRPr lang="en-US" dirty="0">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082621"/>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&amp; Windows 8</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3" name="Picture 2"/>
          <p:cNvPicPr>
            <a:picLocks noChangeAspect="1"/>
          </p:cNvPicPr>
          <p:nvPr/>
        </p:nvPicPr>
        <p:blipFill>
          <a:blip r:embed="rId3"/>
          <a:stretch>
            <a:fillRect/>
          </a:stretch>
        </p:blipFill>
        <p:spPr>
          <a:xfrm>
            <a:off x="1841500" y="977488"/>
            <a:ext cx="7848600" cy="5601111"/>
          </a:xfrm>
          <a:prstGeom prst="rect">
            <a:avLst/>
          </a:prstGeom>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620683"/>
          </a:xfrm>
        </p:spPr>
        <p:txBody>
          <a:bodyPr/>
          <a:lstStyle/>
          <a:p>
            <a:r>
              <a:rPr lang="en-US" dirty="0" smtClean="0"/>
              <a:t>Video Captioning – Accessible HTML5 Video</a:t>
            </a:r>
            <a:endParaRPr lang="en-US" dirty="0"/>
          </a:p>
        </p:txBody>
      </p:sp>
      <p:pic>
        <p:nvPicPr>
          <p:cNvPr id="17" name="Picture 16"/>
          <p:cNvPicPr>
            <a:picLocks noChangeAspect="1"/>
          </p:cNvPicPr>
          <p:nvPr/>
        </p:nvPicPr>
        <p:blipFill>
          <a:blip r:embed="rId3"/>
          <a:stretch>
            <a:fillRect/>
          </a:stretch>
        </p:blipFill>
        <p:spPr>
          <a:xfrm>
            <a:off x="292100" y="3365500"/>
            <a:ext cx="8293100" cy="3289300"/>
          </a:xfrm>
          <a:prstGeom prst="rect">
            <a:avLst/>
          </a:prstGeom>
        </p:spPr>
      </p:pic>
      <p:pic>
        <p:nvPicPr>
          <p:cNvPr id="13" name="Picture 12"/>
          <p:cNvPicPr>
            <a:picLocks noChangeAspect="1"/>
          </p:cNvPicPr>
          <p:nvPr/>
        </p:nvPicPr>
        <p:blipFill>
          <a:blip r:embed="rId4"/>
          <a:stretch>
            <a:fillRect/>
          </a:stretch>
        </p:blipFill>
        <p:spPr>
          <a:xfrm>
            <a:off x="5892800" y="2768600"/>
            <a:ext cx="5854700" cy="3759200"/>
          </a:xfrm>
          <a:prstGeom prst="rect">
            <a:avLst/>
          </a:prstGeom>
        </p:spPr>
      </p:pic>
      <p:pic>
        <p:nvPicPr>
          <p:cNvPr id="16" name="Picture 15"/>
          <p:cNvPicPr>
            <a:picLocks noChangeAspect="1"/>
          </p:cNvPicPr>
          <p:nvPr/>
        </p:nvPicPr>
        <p:blipFill>
          <a:blip r:embed="rId5"/>
          <a:stretch>
            <a:fillRect/>
          </a:stretch>
        </p:blipFill>
        <p:spPr>
          <a:xfrm>
            <a:off x="482600" y="1282700"/>
            <a:ext cx="8864600" cy="1930400"/>
          </a:xfrm>
          <a:prstGeom prst="rect">
            <a:avLst/>
          </a:prstGeom>
        </p:spPr>
      </p:pic>
    </p:spTree>
    <p:extLst>
      <p:ext uri="{BB962C8B-B14F-4D97-AF65-F5344CB8AC3E}">
        <p14:creationId xmlns:p14="http://schemas.microsoft.com/office/powerpoint/2010/main" val="129459781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Video Captioning</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Defining </a:t>
            </a:r>
            <a:r>
              <a:rPr lang="en-US" dirty="0" smtClean="0"/>
              <a:t>“HTML5”</a:t>
            </a:r>
            <a:r>
              <a:rPr lang="en-US" baseline="30000" dirty="0" smtClean="0"/>
              <a:t>*</a:t>
            </a:r>
            <a:r>
              <a:rPr lang="en-US" dirty="0" smtClean="0"/>
              <a:t/>
            </a:r>
            <a:br>
              <a:rPr lang="en-US" dirty="0"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19764</TotalTime>
  <Words>6976</Words>
  <Application>Microsoft Office PowerPoint</Application>
  <PresentationFormat>Custom</PresentationFormat>
  <Paragraphs>670</Paragraphs>
  <Slides>56</Slides>
  <Notes>55</Notes>
  <HiddenSlides>1</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TENA11_BreakoutSession_Template_16x9_Final_032411</vt:lpstr>
      <vt:lpstr>1_White with Consolas font for code slides</vt:lpstr>
      <vt:lpstr>Application Development with HTML5</vt:lpstr>
      <vt:lpstr>About Me</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Web Sockets – Real Time Connections</vt:lpstr>
      <vt:lpstr>FileAPI – File Objects in Web Apps</vt:lpstr>
      <vt:lpstr>IE10 &amp; Windows 8</vt:lpstr>
      <vt:lpstr>Innovate with Emerging Standards</vt:lpstr>
      <vt:lpstr>Video Captioning – Accessible HTML5 Video</vt:lpstr>
      <vt:lpstr>Video Captioning</vt:lpstr>
      <vt:lpstr>HTML5 in Web Technologies</vt:lpstr>
      <vt:lpstr>Things You Need to Learn (a.k.a. Resources)</vt:lpstr>
      <vt:lpstr>Go Start Using HTML5 Today!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506</cp:revision>
  <cp:lastPrinted>2010-05-11T05:02:34Z</cp:lastPrinted>
  <dcterms:created xsi:type="dcterms:W3CDTF">2011-03-31T21:30:46Z</dcterms:created>
  <dcterms:modified xsi:type="dcterms:W3CDTF">2012-01-06T18:34:29Z</dcterms:modified>
</cp:coreProperties>
</file>